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90" r:id="rId3"/>
    <p:sldId id="288" r:id="rId4"/>
    <p:sldId id="257" r:id="rId5"/>
    <p:sldId id="291" r:id="rId6"/>
    <p:sldId id="301" r:id="rId7"/>
    <p:sldId id="289" r:id="rId8"/>
    <p:sldId id="259" r:id="rId9"/>
    <p:sldId id="261" r:id="rId10"/>
    <p:sldId id="260" r:id="rId11"/>
    <p:sldId id="287" r:id="rId12"/>
    <p:sldId id="302" r:id="rId13"/>
    <p:sldId id="294" r:id="rId14"/>
    <p:sldId id="30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75" r:id="rId26"/>
    <p:sldId id="276" r:id="rId27"/>
    <p:sldId id="277" r:id="rId28"/>
    <p:sldId id="304" r:id="rId29"/>
    <p:sldId id="292" r:id="rId30"/>
    <p:sldId id="279" r:id="rId31"/>
    <p:sldId id="297" r:id="rId32"/>
    <p:sldId id="282" r:id="rId33"/>
    <p:sldId id="283" r:id="rId34"/>
    <p:sldId id="284" r:id="rId35"/>
    <p:sldId id="285" r:id="rId36"/>
    <p:sldId id="293" r:id="rId37"/>
    <p:sldId id="295" r:id="rId38"/>
    <p:sldId id="286" r:id="rId39"/>
    <p:sldId id="27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3" autoAdjust="0"/>
    <p:restoredTop sz="93284" autoAdjust="0"/>
  </p:normalViewPr>
  <p:slideViewPr>
    <p:cSldViewPr snapToGrid="0">
      <p:cViewPr varScale="1">
        <p:scale>
          <a:sx n="68" d="100"/>
          <a:sy n="68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DB21B-74C5-40F4-9A3E-A0D063A99EF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3725-8812-4D46-9B94-08AF4349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of the project spent on data management and data cleaning</a:t>
            </a:r>
          </a:p>
          <a:p>
            <a:endParaRPr lang="en-US" dirty="0"/>
          </a:p>
          <a:p>
            <a:r>
              <a:rPr lang="en-US" dirty="0"/>
              <a:t>Data littered with issues</a:t>
            </a:r>
          </a:p>
          <a:p>
            <a:r>
              <a:rPr lang="en-US" dirty="0"/>
              <a:t>Every image should have eleven rows – ten players and the ball</a:t>
            </a:r>
          </a:p>
          <a:p>
            <a:r>
              <a:rPr lang="en-US" dirty="0"/>
              <a:t>	- some images were missing the ball, or had two balls, etc.</a:t>
            </a:r>
          </a:p>
          <a:p>
            <a:endParaRPr lang="en-US" dirty="0"/>
          </a:p>
          <a:p>
            <a:r>
              <a:rPr lang="en-US" dirty="0"/>
              <a:t>Images taken even when the game clock was stopped (timeout, free throw)</a:t>
            </a:r>
          </a:p>
          <a:p>
            <a:r>
              <a:rPr lang="en-US" dirty="0"/>
              <a:t>	- much more than 2750 observations for a shot</a:t>
            </a:r>
          </a:p>
          <a:p>
            <a:endParaRPr lang="en-US" dirty="0"/>
          </a:p>
          <a:p>
            <a:r>
              <a:rPr lang="en-US" dirty="0"/>
              <a:t>Discrepancies between ESPN and moments data</a:t>
            </a:r>
          </a:p>
          <a:p>
            <a:r>
              <a:rPr lang="en-US" dirty="0"/>
              <a:t>	- Players over 30 feet from the ball at the time of the shot (physically impossible)</a:t>
            </a:r>
          </a:p>
          <a:p>
            <a:endParaRPr lang="en-US" dirty="0"/>
          </a:p>
          <a:p>
            <a:r>
              <a:rPr lang="en-US" dirty="0"/>
              <a:t>Lots of cases had to be removed</a:t>
            </a:r>
          </a:p>
          <a:p>
            <a:r>
              <a:rPr lang="en-US" dirty="0"/>
              <a:t>	- started with more than 400 games (around 100 shots a game) and final modeling data 		set was around 6000 shots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2750 rows: (10 seconds)x(25 images)x(10 players + 1 ball)</a:t>
            </a:r>
          </a:p>
          <a:p>
            <a:pPr marL="171450" indent="-171450">
              <a:buFontTx/>
              <a:buChar char="-"/>
            </a:pPr>
            <a:r>
              <a:rPr lang="en-US" dirty="0"/>
              <a:t>Modeling an event that occurs at one time in that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Needed to determine how to use data to reduce it to one row for each shot</a:t>
            </a:r>
          </a:p>
          <a:p>
            <a:pPr marL="171450" indent="-171450">
              <a:buFontTx/>
              <a:buChar char="-"/>
            </a:pPr>
            <a:r>
              <a:rPr lang="en-US" dirty="0"/>
              <a:t>Created features to capture information that I thought would capture variability of whether a shot would go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 basketball knowledge to brainstorm features that might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Captures information about the spacing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http://fansided.com/files/2016/02/Screen-Shot-2016-02-20-at-7.16.51-PM.jpg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Information about positioning of the defender relative to the shooter</a:t>
            </a:r>
          </a:p>
          <a:p>
            <a:r>
              <a:rPr lang="en-US" dirty="0"/>
              <a:t>- If defenders are in front vs. behind will tell different things about the difficulty of the 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-Like angle, provides information about how the defender could be influencing the shooter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Spacing on the court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http://lakers.newssurge.com/gallery/d/276458-3/Kobe+Bryant+knifes+through+2+Raptors+defenders+for+the+layup.JPG</a:t>
            </a:r>
          </a:p>
          <a:p>
            <a:r>
              <a:rPr lang="en-US" dirty="0"/>
              <a:t>http://i.imgur.com/yC16Jwa.jpg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farther a shooter is from the basket, the more difficult the shot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However, it is not this simple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Taller defenders are closer to the basket, need to account for this information with other variables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http://images.performgroup.com/di/library/sportal_com_au/eb/f3/vince-carter_9f6fgyvuupa71acjufd68v5eq.jpg?w=3600&amp;h=2025&amp;quality=100</a:t>
            </a:r>
          </a:p>
          <a:p>
            <a:r>
              <a:rPr lang="en-US" dirty="0"/>
              <a:t>https://i.cbc.ca/1.2889197.1420346515!/fileImage/httpImage/image.jpg_gen/derivatives/16x9_620/tony-allen.jpg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distance could mean a fast break and they are more tired</a:t>
            </a:r>
          </a:p>
          <a:p>
            <a:r>
              <a:rPr lang="en-US" dirty="0"/>
              <a:t>Fatigue makes a jump shot difficult, but a fast break lay-up/dunk is pretty easy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1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Velocity at the time of the shot – more difficult if a player is moving instead of a set shot</a:t>
            </a:r>
          </a:p>
          <a:p>
            <a:r>
              <a:rPr lang="en-US" dirty="0"/>
              <a:t>Average velocity – also gives a sense of fatigue</a:t>
            </a:r>
          </a:p>
          <a:p>
            <a:endParaRPr lang="en-US" dirty="0"/>
          </a:p>
          <a:p>
            <a:r>
              <a:rPr lang="en-US" dirty="0"/>
              <a:t>https://usatftw.files.wordpress.com/2015/05/usatsi_8550645.jpg?w=1000&amp;h=667</a:t>
            </a:r>
          </a:p>
          <a:p>
            <a:r>
              <a:rPr lang="en-US" dirty="0"/>
              <a:t>http://cache1.asset-cache.net/xr/611239.jpg?v=1&amp;c=IWSAsset&amp;k=3&amp;d=133BFC9465023B04D1A643D247440905DFE8BF2A08AD5F63C91FE0DA142F3B7B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6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Looking at the size of the accelerations of the player in the ten seconds before hand</a:t>
            </a:r>
          </a:p>
          <a:p>
            <a:r>
              <a:rPr lang="en-US" dirty="0"/>
              <a:t>- Trying to capture hesitation moves or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were you interested in this project?</a:t>
            </a:r>
          </a:p>
          <a:p>
            <a:r>
              <a:rPr lang="en-US" dirty="0"/>
              <a:t>Played basketball for all four years in college</a:t>
            </a:r>
          </a:p>
          <a:p>
            <a:r>
              <a:rPr lang="en-US" dirty="0"/>
              <a:t>Initially became interested in statistics because of its applications in sport</a:t>
            </a:r>
          </a:p>
          <a:p>
            <a:r>
              <a:rPr lang="en-US" dirty="0"/>
              <a:t>Project as a way to combine interests in statistics and basketball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5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Shooter might be forced into a bad shot if the shot clock or the game clock is running out</a:t>
            </a:r>
          </a:p>
          <a:p>
            <a:endParaRPr lang="en-US" dirty="0"/>
          </a:p>
          <a:p>
            <a:r>
              <a:rPr lang="en-US" dirty="0"/>
              <a:t>http://img.cinemablend.com/cb/b/a/7/4/4/b/ba744b79df65c33823ca605e4e7f56f947475f229bea8622c66cfb654c9d95aa.jpg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http://4.bp.blogspot.com/-JyKrq-5fPsk/VFOhM0rizyI/AAAAAAAAYyU/1AdDHTM_a44/s1600/1st%2B4th%2Bqt%2BLebron%2Bjames%2Bback%2Bto%2Bmiami%2Bknicks%2Bvs%2Bcavs%2Bloss%2Bfunny%2Bnba%2Bmeme.jpg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 this a set play, rapid passing?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http://img.news.sina.com/sports/p/2012/1111/U150P5029T2D525342F24DT20121112091356.jpg</a:t>
            </a:r>
          </a:p>
          <a:p>
            <a:pPr marL="171450" indent="-171450">
              <a:buFontTx/>
              <a:buChar char="-"/>
            </a:pPr>
            <a:r>
              <a:rPr lang="en-US" dirty="0"/>
              <a:t>https://cdn2.newsok.biz/cache/r960-n_10bce606c5e7bdac8f598702801a0a54.jpg</a:t>
            </a:r>
          </a:p>
          <a:p>
            <a:pPr marL="171450" indent="-171450">
              <a:buFontTx/>
              <a:buChar char="-"/>
            </a:pPr>
            <a:r>
              <a:rPr lang="en-US" dirty="0"/>
              <a:t>http://www.pressdemocrat.com/csp/mediapool/sites/dt.common.streams.StreamServer.cls?STREAMOID=jXweL3WUCy0FpeQrsP92pc$daE2N3K4ZzOUsqbU5sYvNQRGD2Yz7HzLdYkqHbs2NWCsjLu883Ygn4B49Lvm9bPe2QeMKQdVeZmXF$9l$4uCZ8QDXhaHEp3rvzXRJFdy0KqPHLoMevcTLo3h8xh70Y6N_U_CryOsw6FTOdKL_jpQ-&amp;CONTENTTYPE=image/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41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there is another shot within ten seconds, some of the information will overlap</a:t>
            </a:r>
          </a:p>
          <a:p>
            <a:pPr marL="171450" indent="-171450">
              <a:buFontTx/>
              <a:buChar char="-"/>
            </a:pPr>
            <a:r>
              <a:rPr lang="en-US" dirty="0"/>
              <a:t>Could be a put-back from a missed shot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http://cdn.fansided.com/wp-content/blogs.dir/377/files/2016/05/dante-cunningham-kawhi-leonard-nba-new-orleans-pelicans-san-antonio-spurs-590x393.jpg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4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Training/Test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2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 data used to fit the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3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Began with a simple model to determine if a linear relationship was feasible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Performed poorly</a:t>
            </a:r>
          </a:p>
          <a:p>
            <a:pPr marL="171450" indent="-171450">
              <a:buFontTx/>
              <a:buChar char="-"/>
            </a:pPr>
            <a:r>
              <a:rPr lang="en-US" dirty="0"/>
              <a:t>Linear relationship is not feasible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Model does not assign shots to be made with a high probability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Most are within 0.2-0.5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https://www.analyticsvidhya.com/wp-content/uploads/2016/04/dt.png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2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Why were the models unsuccessful?</a:t>
            </a:r>
          </a:p>
          <a:p>
            <a:pPr marL="171450" indent="-171450">
              <a:buFontTx/>
              <a:buChar char="-"/>
            </a:pPr>
            <a:r>
              <a:rPr lang="en-US" dirty="0"/>
              <a:t>Features do not account for enough of the variation of whether a shot will go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Very complicated question that is difficult to analyze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Given the timeframe and data management issues,  only time to begin with some simple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02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thought is that more features are needed to account for variation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Defensive strategy: easier to shoot certain types of shots against certain defenses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Players have different skill levels (not enough data for individual models)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levels for both offense and defense</a:t>
            </a:r>
          </a:p>
          <a:p>
            <a:endParaRPr lang="en-US" dirty="0"/>
          </a:p>
          <a:p>
            <a:r>
              <a:rPr lang="en-US" dirty="0"/>
              <a:t>Ten seconds might be too long a time – could incorporate moments on defense or that don’t really affect the shot</a:t>
            </a:r>
          </a:p>
          <a:p>
            <a:endParaRPr lang="en-US" dirty="0"/>
          </a:p>
          <a:p>
            <a:r>
              <a:rPr lang="en-US" dirty="0"/>
              <a:t>Would more summary features be enough?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Complicated aspects of analyzing basketball data</a:t>
            </a:r>
          </a:p>
          <a:p>
            <a:r>
              <a:rPr lang="en-US" dirty="0"/>
              <a:t>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 to capture the movement aspect of basketball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Baseball can be easily classified into discrete events (caught ball, run to first)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players also tend to stay in the same areas (defense, offense on base paths)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http://internet128.com/images/boston-celtics-v-atlanta-hawks.jpg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incorporate spatial and temporal aspects of the data</a:t>
            </a:r>
          </a:p>
          <a:p>
            <a:r>
              <a:rPr lang="en-US" dirty="0"/>
              <a:t>Most of the features are summaries of the ten seconds, don’t take into account the positions of all of the players at the time</a:t>
            </a:r>
          </a:p>
          <a:p>
            <a:r>
              <a:rPr lang="en-US" dirty="0"/>
              <a:t>So much more affecting the outcome of a shot than what is captured in the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http://www.sporttechie.com/wp-content/uploads/2016/01/130913094124-20130913-stats-2-00000124.1200x672.jpg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5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the (lack of) model performance disheartening</a:t>
            </a:r>
          </a:p>
          <a:p>
            <a:r>
              <a:rPr lang="en-US" dirty="0"/>
              <a:t>However still developed many important skills </a:t>
            </a:r>
          </a:p>
          <a:p>
            <a:r>
              <a:rPr lang="en-US" dirty="0"/>
              <a:t>                  - Challenges of working with large data and messy data sets</a:t>
            </a:r>
          </a:p>
          <a:p>
            <a:r>
              <a:rPr lang="en-US" dirty="0"/>
              <a:t>                  - How to check that values are reasonable</a:t>
            </a:r>
          </a:p>
          <a:p>
            <a:r>
              <a:rPr lang="en-US" dirty="0"/>
              <a:t>                  - Linux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16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were you interested in this project?</a:t>
            </a:r>
          </a:p>
          <a:p>
            <a:r>
              <a:rPr lang="en-US" dirty="0"/>
              <a:t>Played basketball for all four years in college</a:t>
            </a:r>
          </a:p>
          <a:p>
            <a:r>
              <a:rPr lang="en-US" dirty="0"/>
              <a:t>Initially became interested in statistics because of its applications in sport</a:t>
            </a:r>
          </a:p>
          <a:p>
            <a:r>
              <a:rPr lang="en-US" dirty="0"/>
              <a:t>Project as a way to combine interests in statistics and basketball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has been done in the field so far?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Sports analytics entered pop culture and became popular thanks to </a:t>
            </a:r>
            <a:r>
              <a:rPr lang="en-US" dirty="0" err="1"/>
              <a:t>Moneyball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Baseball is the most developed sport in terms of time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 really known what the teams are working on, confidentiality due to the competitive nature of the league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Companies like </a:t>
            </a:r>
            <a:r>
              <a:rPr lang="en-US" dirty="0" err="1"/>
              <a:t>SportVU</a:t>
            </a:r>
            <a:r>
              <a:rPr lang="en-US" dirty="0"/>
              <a:t> do publish papers on statistics/analysis used in their technologies, so some development but for the most part things are kept confidential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much are the teams using the new technology that is available?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https://i.ytimg.com/vi/AkPEVVtWcPc/maxresdefault.jpg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of trying to find utility of this new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explore the advances in technology of the NBA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arena contains cameras that take 25 images per second</a:t>
            </a:r>
          </a:p>
          <a:p>
            <a:r>
              <a:rPr lang="en-US" dirty="0"/>
              <a:t>This images are translated into coordinates for the players</a:t>
            </a:r>
          </a:p>
          <a:p>
            <a:r>
              <a:rPr lang="en-US" dirty="0"/>
              <a:t>Relatively new technology introduced in 2013-2014 </a:t>
            </a:r>
          </a:p>
          <a:p>
            <a:r>
              <a:rPr lang="en-US" dirty="0"/>
              <a:t>NBA uses this technology on for the statistics section of its website</a:t>
            </a:r>
          </a:p>
          <a:p>
            <a:r>
              <a:rPr lang="en-US" dirty="0"/>
              <a:t>	- traditional measures (rebounds, assists, minutes played, etc.)</a:t>
            </a:r>
          </a:p>
          <a:p>
            <a:r>
              <a:rPr lang="en-US" dirty="0"/>
              <a:t>	- more detailed information such as distance run, speed, break down of shots in certain areas of the court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NBA tracking data is proprietary and expensive</a:t>
            </a:r>
          </a:p>
          <a:p>
            <a:r>
              <a:rPr lang="en-US" dirty="0"/>
              <a:t>Moments data is a less detailed version used for the project</a:t>
            </a:r>
          </a:p>
          <a:p>
            <a:r>
              <a:rPr lang="en-US" dirty="0"/>
              <a:t>Used to be able to scrape data from the NBA website through a back door-</a:t>
            </a:r>
            <a:r>
              <a:rPr lang="en-US" dirty="0" err="1"/>
              <a:t>ish</a:t>
            </a:r>
            <a:r>
              <a:rPr lang="en-US" dirty="0"/>
              <a:t> method until January 2016</a:t>
            </a:r>
          </a:p>
          <a:p>
            <a:r>
              <a:rPr lang="en-US" dirty="0"/>
              <a:t>Fortunately got data from a </a:t>
            </a:r>
            <a:r>
              <a:rPr lang="en-US" dirty="0" err="1"/>
              <a:t>github</a:t>
            </a:r>
            <a:r>
              <a:rPr lang="en-US" dirty="0"/>
              <a:t> account </a:t>
            </a:r>
          </a:p>
          <a:p>
            <a:endParaRPr lang="en-US" dirty="0"/>
          </a:p>
          <a:p>
            <a:r>
              <a:rPr lang="en-US" dirty="0"/>
              <a:t>Describe the variables in the data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1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Moments data does not have information on events such as timeouts, shots, rebounds, etc.</a:t>
            </a:r>
          </a:p>
          <a:p>
            <a:r>
              <a:rPr lang="en-US" dirty="0"/>
              <a:t>ESPN website has play by play account for every NBA game</a:t>
            </a:r>
          </a:p>
          <a:p>
            <a:r>
              <a:rPr lang="en-US" dirty="0"/>
              <a:t>Scraped this information from the site and used it to filter the moments data to the time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3725-8812-4D46-9B94-08AF4349E1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6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9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7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78D8A6-6589-4EDA-932E-FC179F115918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7E7E1C-EF2E-4372-B88E-5001C5C7B4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10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Analysis of NBA </a:t>
            </a:r>
            <a:r>
              <a:rPr lang="en-US" dirty="0" err="1"/>
              <a:t>Spatio</a:t>
            </a:r>
            <a:r>
              <a:rPr lang="en-US" dirty="0"/>
              <a:t>-Temporal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7412"/>
            <a:ext cx="9144000" cy="1655762"/>
          </a:xfrm>
        </p:spPr>
        <p:txBody>
          <a:bodyPr/>
          <a:lstStyle/>
          <a:p>
            <a:r>
              <a:rPr lang="en-US" dirty="0"/>
              <a:t>Megan Robertson</a:t>
            </a:r>
          </a:p>
          <a:p>
            <a:r>
              <a:rPr lang="en-US" dirty="0"/>
              <a:t>Master’s of Statistical Science Duke University</a:t>
            </a:r>
          </a:p>
          <a:p>
            <a:r>
              <a:rPr lang="en-US" dirty="0"/>
              <a:t>March 28, 2017</a:t>
            </a:r>
          </a:p>
        </p:txBody>
      </p:sp>
    </p:spTree>
    <p:extLst>
      <p:ext uri="{BB962C8B-B14F-4D97-AF65-F5344CB8AC3E}">
        <p14:creationId xmlns:p14="http://schemas.microsoft.com/office/powerpoint/2010/main" val="31466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ESPN Play by Play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48" y="2152127"/>
            <a:ext cx="8690864" cy="3765722"/>
          </a:xfrm>
        </p:spPr>
      </p:pic>
    </p:spTree>
    <p:extLst>
      <p:ext uri="{BB962C8B-B14F-4D97-AF65-F5344CB8AC3E}">
        <p14:creationId xmlns:p14="http://schemas.microsoft.com/office/powerpoint/2010/main" val="221585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</a:t>
            </a:r>
          </a:p>
        </p:txBody>
      </p:sp>
      <p:pic>
        <p:nvPicPr>
          <p:cNvPr id="3076" name="Picture 4" descr="https://s-media-cache-ak0.pinimg.com/236x/4e/95/f4/4e95f40b3f9ca616d999533855e420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4" y="2032311"/>
            <a:ext cx="4865511" cy="40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9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04151"/>
            <a:ext cx="10058400" cy="23717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Moments containing more/less than eleven rows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Cameras keep shooting with a stop in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Discrepancies between moments data and ESPN play by play</a:t>
            </a:r>
          </a:p>
        </p:txBody>
      </p:sp>
    </p:spTree>
    <p:extLst>
      <p:ext uri="{BB962C8B-B14F-4D97-AF65-F5344CB8AC3E}">
        <p14:creationId xmlns:p14="http://schemas.microsoft.com/office/powerpoint/2010/main" val="134560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GENERATION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number of acceleration changes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defender (teammate) side of shooter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closest defender (teammate) angle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closest defender (teammate)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court </a:t>
            </a:r>
            <a:r>
              <a:rPr lang="en-US" dirty="0"/>
              <a:t>z</a:t>
            </a:r>
            <a:r>
              <a:rPr lang="en-US" dirty="0"/>
              <a:t>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game clock, shot clock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number of close defenders (teammates)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number of possessions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other shot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quarter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shooter average velocity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shooter distance traveled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shooter velocity at shot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shot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location of shooter</a:t>
            </a:r>
          </a:p>
        </p:txBody>
      </p:sp>
    </p:spTree>
    <p:extLst>
      <p:ext uri="{BB962C8B-B14F-4D97-AF65-F5344CB8AC3E}">
        <p14:creationId xmlns:p14="http://schemas.microsoft.com/office/powerpoint/2010/main" val="351777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the nearest defender (teammate)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04404"/>
            <a:ext cx="4789170" cy="3774016"/>
          </a:xfrm>
        </p:spPr>
        <p:txBody>
          <a:bodyPr>
            <a:normAutofit/>
          </a:bodyPr>
          <a:lstStyle/>
          <a:p>
            <a:r>
              <a:rPr lang="en-US" sz="4000" dirty="0"/>
              <a:t>Euclidean distance between the shooter and nearest defender (teammate) at the time of the shot</a:t>
            </a:r>
          </a:p>
        </p:txBody>
      </p:sp>
      <p:pic>
        <p:nvPicPr>
          <p:cNvPr id="5122" name="Picture 2" descr="http://fansided.com/files/2016/02/Screen-Shot-2016-02-20-at-7.16.51-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04404"/>
            <a:ext cx="4945380" cy="26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0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between shooter and closest defender (teammate)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37" y="2033300"/>
            <a:ext cx="4774486" cy="4022725"/>
          </a:xfrm>
        </p:spPr>
      </p:pic>
    </p:spTree>
    <p:extLst>
      <p:ext uri="{BB962C8B-B14F-4D97-AF65-F5344CB8AC3E}">
        <p14:creationId xmlns:p14="http://schemas.microsoft.com/office/powerpoint/2010/main" val="110898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of defender (teammate)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7" y="2362415"/>
            <a:ext cx="10054244" cy="32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close defenders (teammates)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605985"/>
            <a:ext cx="3160063" cy="2594665"/>
          </a:xfrm>
        </p:spPr>
        <p:txBody>
          <a:bodyPr>
            <a:normAutofit/>
          </a:bodyPr>
          <a:lstStyle/>
          <a:p>
            <a:r>
              <a:rPr lang="en-US" sz="3600" dirty="0"/>
              <a:t>Number of defenders/teammates within five feet at the time of the shot</a:t>
            </a:r>
          </a:p>
        </p:txBody>
      </p:sp>
      <p:pic>
        <p:nvPicPr>
          <p:cNvPr id="1026" name="Picture 2" descr="http://i.imgur.com/yC16J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981" y="2195604"/>
            <a:ext cx="3742699" cy="38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kers.newssurge.com/gallery/d/276458-3/Kobe+Bryant+knifes+through+2+Raptors+defenders+for+the+lay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56" y="2148785"/>
            <a:ext cx="2480412" cy="38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9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basket</a:t>
            </a:r>
          </a:p>
        </p:txBody>
      </p:sp>
      <p:sp>
        <p:nvSpPr>
          <p:cNvPr id="5" name="AutoShape 4" descr="Image result for nba full court sho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images.performgroup.com/di/library/sportal_com_au/eb/f3/vince-carter_9f6fgyvuupa71acjufd68v5eq.jpg?w=3600&amp;h=2025&amp;quality=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8" y="2514600"/>
            <a:ext cx="528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32" y="2514600"/>
            <a:ext cx="527941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 zone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67" y="2017848"/>
            <a:ext cx="7591425" cy="3924380"/>
          </a:xfrm>
        </p:spPr>
      </p:pic>
    </p:spTree>
    <p:extLst>
      <p:ext uri="{BB962C8B-B14F-4D97-AF65-F5344CB8AC3E}">
        <p14:creationId xmlns:p14="http://schemas.microsoft.com/office/powerpoint/2010/main" val="160850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traveled</a:t>
            </a:r>
          </a:p>
        </p:txBody>
      </p:sp>
      <p:pic>
        <p:nvPicPr>
          <p:cNvPr id="9218" name="Picture 2" descr="https://cdn.nba.net/nba-drupal-prod/styles/tile_640w/s3/2017-03/GettyImages-654635782.jpg?itok=x2S7LB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62" y="1892108"/>
            <a:ext cx="6359435" cy="42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6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Shooter velocity</a:t>
            </a:r>
          </a:p>
        </p:txBody>
      </p:sp>
      <p:pic>
        <p:nvPicPr>
          <p:cNvPr id="10242" name="Picture 2" descr="http://cache1.asset-cache.net/xr/611239.jpg?v=1&amp;c=IWSAsset&amp;k=3&amp;d=133BFC9465023B04D1A643D247440905DFE8BF2A08AD5F63C91FE0DA142F3B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42" y="2095500"/>
            <a:ext cx="3805238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satftw.files.wordpress.com/2015/05/usatsi_8550645.jpg?w=1000&amp;h=6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95500"/>
            <a:ext cx="5705004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650" y="2637156"/>
            <a:ext cx="4050030" cy="2440516"/>
          </a:xfrm>
        </p:spPr>
        <p:txBody>
          <a:bodyPr>
            <a:normAutofit/>
          </a:bodyPr>
          <a:lstStyle/>
          <a:p>
            <a:r>
              <a:rPr lang="en-US" sz="4000" dirty="0"/>
              <a:t>Number of times magnitude of acceleration is at least ten</a:t>
            </a:r>
          </a:p>
        </p:txBody>
      </p:sp>
      <p:pic>
        <p:nvPicPr>
          <p:cNvPr id="6146" name="Picture 2" descr="http://a.espncdn.com/media/motion/2017/0303/dm_170303_NBA_One-Play_Westbrook_hesitation_and_score/dm_170303_NBA_One-Play_Westbrook_hesitation_and_sc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14364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clock, shot clock</a:t>
            </a:r>
          </a:p>
        </p:txBody>
      </p:sp>
      <p:pic>
        <p:nvPicPr>
          <p:cNvPr id="8194" name="Picture 2" descr="http://img.cinemablend.com/cb/b/a/7/4/4/b/ba744b79df65c33823ca605e4e7f56f947475f229bea8622c66cfb654c9d95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908048"/>
            <a:ext cx="6979920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4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</a:t>
            </a:r>
          </a:p>
        </p:txBody>
      </p:sp>
      <p:pic>
        <p:nvPicPr>
          <p:cNvPr id="4098" name="Picture 2" descr="http://4.bp.blogspot.com/-JyKrq-5fPsk/VFOhM0rizyI/AAAAAAAAYyU/1AdDHTM_a44/s1600/1st%2B4th%2Bqt%2BLebron%2Bjames%2Bback%2Bto%2Bmiami%2Bknicks%2Bvs%2Bcavs%2Bloss%2Bfunny%2Bnba%2Bm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25" y="2064327"/>
            <a:ext cx="3837709" cy="38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2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possessions</a:t>
            </a:r>
          </a:p>
        </p:txBody>
      </p:sp>
      <p:pic>
        <p:nvPicPr>
          <p:cNvPr id="11266" name="Picture 2" descr="http://img.news.sina.com/sports/p/2012/1111/U150P5029T2D525342F24DT20121112091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3" y="2327218"/>
            <a:ext cx="4116161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dn2.newsok.biz/cache/r960-n_10bce606c5e7bdac8f598702801a0a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4" y="2305049"/>
            <a:ext cx="3649033" cy="33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ressdemocrat.com/csp/mediapool/sites/dt.common.streams.StreamServer.cls?STREAMOID=jXweL3WUCy0FpeQrsP92pc$daE2N3K4ZzOUsqbU5sYvNQRGD2Yz7HzLdYkqHbs2NWCsjLu883Ygn4B49Lvm9bPe2QeMKQdVeZmXF$9l$4uCZ8QDXhaHEp3rvzXRJFdy0KqPHLoMevcTLo3h8xh70Y6N_U_CryOsw6FTOdKL_jpQ-&amp;CONTENTTYPE=image/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80" y="2169385"/>
            <a:ext cx="2945798" cy="37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49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Shot</a:t>
            </a:r>
          </a:p>
        </p:txBody>
      </p:sp>
      <p:pic>
        <p:nvPicPr>
          <p:cNvPr id="3074" name="Picture 2" descr="http://cdn.fansided.com/wp-content/blogs.dir/377/files/2016/05/dante-cunningham-kawhi-leonard-nba-new-orleans-pelicans-san-antonio-spurs-590x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05" y="2118447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55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Summary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9" y="2909583"/>
            <a:ext cx="4756682" cy="1286482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141637" y="3342971"/>
            <a:ext cx="4756683" cy="1714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57101" y="2222328"/>
            <a:ext cx="6186370" cy="3432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400" dirty="0" err="1"/>
              <a:t>shot_num</a:t>
            </a:r>
            <a:r>
              <a:rPr lang="en-US" sz="1400" dirty="0"/>
              <a:t>                        62991</a:t>
            </a:r>
          </a:p>
          <a:p>
            <a:r>
              <a:rPr lang="en-US" sz="1400" dirty="0"/>
              <a:t>shooter                            Tony </a:t>
            </a:r>
            <a:r>
              <a:rPr lang="en-US" sz="1400" dirty="0" err="1"/>
              <a:t>Wroten</a:t>
            </a:r>
            <a:endParaRPr lang="en-US" sz="1400" dirty="0"/>
          </a:p>
          <a:p>
            <a:r>
              <a:rPr lang="en-US" sz="1400" dirty="0" err="1"/>
              <a:t>game_date</a:t>
            </a:r>
            <a:r>
              <a:rPr lang="en-US" sz="1400" dirty="0"/>
              <a:t>                      2015-12-18</a:t>
            </a:r>
          </a:p>
          <a:p>
            <a:r>
              <a:rPr lang="en-US" sz="1400" dirty="0" err="1"/>
              <a:t>game_clock</a:t>
            </a:r>
            <a:r>
              <a:rPr lang="en-US" sz="1400" dirty="0"/>
              <a:t>                     23354</a:t>
            </a:r>
          </a:p>
          <a:p>
            <a:r>
              <a:rPr lang="en-US" sz="1400" dirty="0" err="1"/>
              <a:t>shot_clock</a:t>
            </a:r>
            <a:r>
              <a:rPr lang="en-US" sz="1400" dirty="0"/>
              <a:t>                       13.57</a:t>
            </a:r>
          </a:p>
          <a:p>
            <a:r>
              <a:rPr lang="en-US" sz="1400" dirty="0"/>
              <a:t>quarter                             2</a:t>
            </a:r>
          </a:p>
          <a:p>
            <a:r>
              <a:rPr lang="en-US" sz="1400" dirty="0" err="1"/>
              <a:t>shot_val</a:t>
            </a:r>
            <a:r>
              <a:rPr lang="en-US" sz="1400" dirty="0"/>
              <a:t>                           2</a:t>
            </a:r>
          </a:p>
          <a:p>
            <a:r>
              <a:rPr lang="en-US" sz="1400" dirty="0" err="1"/>
              <a:t>other_shot</a:t>
            </a:r>
            <a:r>
              <a:rPr lang="en-US" sz="1400" dirty="0"/>
              <a:t>                      1</a:t>
            </a:r>
          </a:p>
          <a:p>
            <a:r>
              <a:rPr lang="en-US" sz="1400" dirty="0" err="1"/>
              <a:t>num_poss</a:t>
            </a:r>
            <a:r>
              <a:rPr lang="en-US" sz="1400" dirty="0"/>
              <a:t>                        1</a:t>
            </a:r>
          </a:p>
          <a:p>
            <a:r>
              <a:rPr lang="en-US" sz="1400" dirty="0"/>
              <a:t>made                                False</a:t>
            </a:r>
          </a:p>
          <a:p>
            <a:r>
              <a:rPr lang="en-US" sz="1400" dirty="0" err="1"/>
              <a:t>x_loc</a:t>
            </a:r>
            <a:r>
              <a:rPr lang="en-US" sz="1400" dirty="0"/>
              <a:t>                                 6.27866</a:t>
            </a:r>
          </a:p>
          <a:p>
            <a:r>
              <a:rPr lang="en-US" sz="1400" dirty="0" err="1"/>
              <a:t>y_loc</a:t>
            </a:r>
            <a:r>
              <a:rPr lang="en-US" sz="1400" dirty="0"/>
              <a:t>                                 23.57105</a:t>
            </a:r>
          </a:p>
          <a:p>
            <a:r>
              <a:rPr lang="en-US" sz="1400" dirty="0" err="1"/>
              <a:t>new_x</a:t>
            </a:r>
            <a:r>
              <a:rPr lang="en-US" sz="1400" dirty="0"/>
              <a:t>                               6.27866</a:t>
            </a:r>
          </a:p>
          <a:p>
            <a:r>
              <a:rPr lang="en-US" sz="1400" dirty="0" err="1"/>
              <a:t>new_y</a:t>
            </a:r>
            <a:r>
              <a:rPr lang="en-US" sz="1400" dirty="0"/>
              <a:t>                               23.57105</a:t>
            </a:r>
          </a:p>
          <a:p>
            <a:r>
              <a:rPr lang="en-US" sz="1400" dirty="0" err="1"/>
              <a:t>court_zone</a:t>
            </a:r>
            <a:r>
              <a:rPr lang="en-US" sz="1400" dirty="0"/>
              <a:t>                      2</a:t>
            </a:r>
          </a:p>
          <a:p>
            <a:r>
              <a:rPr lang="en-US" sz="1400" dirty="0" err="1"/>
              <a:t>shooter_dist_to_ball</a:t>
            </a:r>
            <a:r>
              <a:rPr lang="en-US" sz="1400" dirty="0"/>
              <a:t>     1.566845</a:t>
            </a:r>
          </a:p>
          <a:p>
            <a:r>
              <a:rPr lang="en-US" sz="1400" dirty="0" err="1"/>
              <a:t>shooter_vel_at_shot</a:t>
            </a:r>
            <a:r>
              <a:rPr lang="en-US" sz="1400" dirty="0"/>
              <a:t>     11.03675</a:t>
            </a:r>
          </a:p>
          <a:p>
            <a:r>
              <a:rPr lang="en-US" sz="1400" dirty="0" err="1"/>
              <a:t>shooter_avg_vel</a:t>
            </a:r>
            <a:r>
              <a:rPr lang="en-US" sz="1400" dirty="0"/>
              <a:t>                   8.81236</a:t>
            </a:r>
          </a:p>
          <a:p>
            <a:r>
              <a:rPr lang="en-US" sz="1400" dirty="0" err="1"/>
              <a:t>shooter_dist_traveled</a:t>
            </a:r>
            <a:r>
              <a:rPr lang="en-US" sz="1400" dirty="0"/>
              <a:t>         88.1236</a:t>
            </a:r>
          </a:p>
          <a:p>
            <a:r>
              <a:rPr lang="en-US" sz="1400" dirty="0" err="1"/>
              <a:t>closest_defender</a:t>
            </a:r>
            <a:r>
              <a:rPr lang="en-US" sz="1400" dirty="0"/>
              <a:t>                  </a:t>
            </a:r>
            <a:r>
              <a:rPr lang="en-US" sz="1100" dirty="0"/>
              <a:t>Kristaps Porzingis</a:t>
            </a:r>
          </a:p>
          <a:p>
            <a:r>
              <a:rPr lang="en-US" sz="1400" dirty="0" err="1"/>
              <a:t>closest_defender_dist</a:t>
            </a:r>
            <a:r>
              <a:rPr lang="en-US" sz="1400" dirty="0"/>
              <a:t>         2.789071</a:t>
            </a:r>
          </a:p>
          <a:p>
            <a:r>
              <a:rPr lang="en-US" sz="1400" dirty="0" err="1"/>
              <a:t>closest_defender_angle</a:t>
            </a:r>
            <a:r>
              <a:rPr lang="en-US" sz="1400" dirty="0"/>
              <a:t>      1.187482</a:t>
            </a:r>
          </a:p>
          <a:p>
            <a:r>
              <a:rPr lang="en-US" sz="1400" dirty="0" err="1"/>
              <a:t>closest_def_loc</a:t>
            </a:r>
            <a:r>
              <a:rPr lang="en-US" sz="1400" dirty="0"/>
              <a:t>                      left</a:t>
            </a:r>
          </a:p>
          <a:p>
            <a:r>
              <a:rPr lang="en-US" sz="1400" dirty="0" err="1"/>
              <a:t>num_close_def</a:t>
            </a:r>
            <a:r>
              <a:rPr lang="en-US" sz="1400" dirty="0"/>
              <a:t>                      3</a:t>
            </a:r>
          </a:p>
          <a:p>
            <a:r>
              <a:rPr lang="en-US" sz="1400" dirty="0" err="1"/>
              <a:t>closest_teammate</a:t>
            </a:r>
            <a:r>
              <a:rPr lang="en-US" sz="1400" dirty="0"/>
              <a:t>                </a:t>
            </a:r>
            <a:r>
              <a:rPr lang="en-US" sz="1400" dirty="0" err="1"/>
              <a:t>Jerami</a:t>
            </a:r>
            <a:r>
              <a:rPr lang="en-US" sz="1400" dirty="0"/>
              <a:t> Grant</a:t>
            </a:r>
          </a:p>
          <a:p>
            <a:r>
              <a:rPr lang="en-US" sz="1400" dirty="0" err="1"/>
              <a:t>closest_teammate_dist</a:t>
            </a:r>
            <a:r>
              <a:rPr lang="en-US" sz="1400" dirty="0"/>
              <a:t>       8.477188</a:t>
            </a:r>
          </a:p>
          <a:p>
            <a:r>
              <a:rPr lang="en-US" sz="1400" dirty="0" err="1"/>
              <a:t>closest_teammate_angle</a:t>
            </a:r>
            <a:r>
              <a:rPr lang="en-US" sz="1400" dirty="0"/>
              <a:t>    2.075077</a:t>
            </a:r>
          </a:p>
          <a:p>
            <a:r>
              <a:rPr lang="en-US" sz="1400" dirty="0" err="1"/>
              <a:t>closest_teammate_loc</a:t>
            </a:r>
            <a:r>
              <a:rPr lang="en-US" sz="1400" dirty="0"/>
              <a:t>         left</a:t>
            </a:r>
          </a:p>
          <a:p>
            <a:r>
              <a:rPr lang="en-US" sz="1400" dirty="0" err="1"/>
              <a:t>num_close_team</a:t>
            </a:r>
            <a:r>
              <a:rPr lang="en-US" sz="1400" dirty="0"/>
              <a:t>                   0</a:t>
            </a:r>
          </a:p>
          <a:p>
            <a:r>
              <a:rPr lang="en-US" sz="1400" dirty="0" err="1"/>
              <a:t>accel_changes</a:t>
            </a:r>
            <a:r>
              <a:rPr lang="en-US" sz="1400" dirty="0"/>
              <a:t>                        61</a:t>
            </a:r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>
            <a:off x="5041961" y="3181045"/>
            <a:ext cx="571500" cy="495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8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Basketball Analytics</a:t>
            </a:r>
          </a:p>
        </p:txBody>
      </p:sp>
      <p:pic>
        <p:nvPicPr>
          <p:cNvPr id="1026" name="Picture 2" descr="https://s-media-cache-ak0.pinimg.com/originals/93/12/98/931298beacde50d2419352a64846cb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" y="2228850"/>
            <a:ext cx="5478781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ernet128.com/images/boston-celtics-v-atlanta-haw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97" y="2228850"/>
            <a:ext cx="4470284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7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63" y="2152650"/>
            <a:ext cx="6705600" cy="3409950"/>
          </a:xfrm>
        </p:spPr>
      </p:pic>
    </p:spTree>
    <p:extLst>
      <p:ext uri="{BB962C8B-B14F-4D97-AF65-F5344CB8AC3E}">
        <p14:creationId xmlns:p14="http://schemas.microsoft.com/office/powerpoint/2010/main" val="47685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49731"/>
              </p:ext>
            </p:extLst>
          </p:nvPr>
        </p:nvGraphicFramePr>
        <p:xfrm>
          <a:off x="1097280" y="2367637"/>
          <a:ext cx="5360670" cy="313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276">
                  <a:extLst>
                    <a:ext uri="{9D8B030D-6E8A-4147-A177-3AD203B41FA5}">
                      <a16:colId xmlns:a16="http://schemas.microsoft.com/office/drawing/2014/main" val="3225069046"/>
                    </a:ext>
                  </a:extLst>
                </a:gridCol>
                <a:gridCol w="1795394">
                  <a:extLst>
                    <a:ext uri="{9D8B030D-6E8A-4147-A177-3AD203B41FA5}">
                      <a16:colId xmlns:a16="http://schemas.microsoft.com/office/drawing/2014/main" val="3025093971"/>
                    </a:ext>
                  </a:extLst>
                </a:gridCol>
              </a:tblGrid>
              <a:tr h="114758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Shot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388784"/>
                  </a:ext>
                </a:extLst>
              </a:tr>
              <a:tr h="102462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7981"/>
                  </a:ext>
                </a:extLst>
              </a:tr>
              <a:tr h="965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998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36130" y="3213267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41%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59% Missed</a:t>
            </a:r>
          </a:p>
        </p:txBody>
      </p:sp>
    </p:spTree>
    <p:extLst>
      <p:ext uri="{BB962C8B-B14F-4D97-AF65-F5344CB8AC3E}">
        <p14:creationId xmlns:p14="http://schemas.microsoft.com/office/powerpoint/2010/main" val="2639102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Penalized Logistic 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6" y="2118272"/>
            <a:ext cx="5195924" cy="335649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4938"/>
              </p:ext>
            </p:extLst>
          </p:nvPr>
        </p:nvGraphicFramePr>
        <p:xfrm>
          <a:off x="6515100" y="2590799"/>
          <a:ext cx="4974009" cy="269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03">
                  <a:extLst>
                    <a:ext uri="{9D8B030D-6E8A-4147-A177-3AD203B41FA5}">
                      <a16:colId xmlns:a16="http://schemas.microsoft.com/office/drawing/2014/main" val="3100623390"/>
                    </a:ext>
                  </a:extLst>
                </a:gridCol>
                <a:gridCol w="1658003">
                  <a:extLst>
                    <a:ext uri="{9D8B030D-6E8A-4147-A177-3AD203B41FA5}">
                      <a16:colId xmlns:a16="http://schemas.microsoft.com/office/drawing/2014/main" val="2173386481"/>
                    </a:ext>
                  </a:extLst>
                </a:gridCol>
                <a:gridCol w="1658003">
                  <a:extLst>
                    <a:ext uri="{9D8B030D-6E8A-4147-A177-3AD203B41FA5}">
                      <a16:colId xmlns:a16="http://schemas.microsoft.com/office/drawing/2014/main" val="1471086080"/>
                    </a:ext>
                  </a:extLst>
                </a:gridCol>
              </a:tblGrid>
              <a:tr h="89868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30361"/>
                  </a:ext>
                </a:extLst>
              </a:tr>
              <a:tr h="8986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1874"/>
                  </a:ext>
                </a:extLst>
              </a:tr>
              <a:tr h="8986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5146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4740342" y="413379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Predictions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3880" y="200602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87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91773"/>
              </p:ext>
            </p:extLst>
          </p:nvPr>
        </p:nvGraphicFramePr>
        <p:xfrm>
          <a:off x="1619250" y="2533163"/>
          <a:ext cx="4857750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310062339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173386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471086080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30361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1874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51469"/>
                  </a:ext>
                </a:extLst>
              </a:tr>
            </a:tbl>
          </a:graphicData>
        </a:graphic>
      </p:graphicFrame>
      <p:pic>
        <p:nvPicPr>
          <p:cNvPr id="2050" name="Picture 2" descr="https://www.analyticsvidhya.com/wp-content/uploads/2016/04/d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96" y="2328375"/>
            <a:ext cx="4003603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96231" y="413379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Predictions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4225" y="194838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23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40647"/>
              </p:ext>
            </p:extLst>
          </p:nvPr>
        </p:nvGraphicFramePr>
        <p:xfrm>
          <a:off x="6399477" y="2609850"/>
          <a:ext cx="4897173" cy="30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391">
                  <a:extLst>
                    <a:ext uri="{9D8B030D-6E8A-4147-A177-3AD203B41FA5}">
                      <a16:colId xmlns:a16="http://schemas.microsoft.com/office/drawing/2014/main" val="3100623390"/>
                    </a:ext>
                  </a:extLst>
                </a:gridCol>
                <a:gridCol w="1632391">
                  <a:extLst>
                    <a:ext uri="{9D8B030D-6E8A-4147-A177-3AD203B41FA5}">
                      <a16:colId xmlns:a16="http://schemas.microsoft.com/office/drawing/2014/main" val="2173386481"/>
                    </a:ext>
                  </a:extLst>
                </a:gridCol>
                <a:gridCol w="1632391">
                  <a:extLst>
                    <a:ext uri="{9D8B030D-6E8A-4147-A177-3AD203B41FA5}">
                      <a16:colId xmlns:a16="http://schemas.microsoft.com/office/drawing/2014/main" val="147108608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3036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1874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51469"/>
                  </a:ext>
                </a:extLst>
              </a:tr>
            </a:tbl>
          </a:graphicData>
        </a:graphic>
      </p:graphicFrame>
      <p:pic>
        <p:nvPicPr>
          <p:cNvPr id="3074" name="Picture 2" descr="http://file.scirp.org/Html/6-9101686/f799e10c-50bd-48ec-9344-49d767083b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81300"/>
            <a:ext cx="4670528" cy="25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4640581" y="417189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Predictions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3880" y="200607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83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250555"/>
              </p:ext>
            </p:extLst>
          </p:nvPr>
        </p:nvGraphicFramePr>
        <p:xfrm>
          <a:off x="1790700" y="2571750"/>
          <a:ext cx="4438650" cy="310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310062339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17338648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1471086080"/>
                    </a:ext>
                  </a:extLst>
                </a:gridCol>
              </a:tblGrid>
              <a:tr h="1096087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30361"/>
                  </a:ext>
                </a:extLst>
              </a:tr>
              <a:tr h="109608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1874"/>
                  </a:ext>
                </a:extLst>
              </a:tr>
              <a:tr h="9129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51469"/>
                  </a:ext>
                </a:extLst>
              </a:tr>
            </a:tbl>
          </a:graphicData>
        </a:graphic>
      </p:graphicFrame>
      <p:pic>
        <p:nvPicPr>
          <p:cNvPr id="4098" name="Picture 2" descr="ex8a_nofi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32" y="2160038"/>
            <a:ext cx="4689148" cy="35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4680" y="19869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Truth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7619" y="432429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35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30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were unsuccessful</a:t>
            </a:r>
          </a:p>
        </p:txBody>
      </p:sp>
      <p:pic>
        <p:nvPicPr>
          <p:cNvPr id="5122" name="Picture 2" descr="https://cdn5.kicksonfire.com/wp-content/uploads/2015/08/MJ-Computer-Meme.jpg?x77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926618"/>
            <a:ext cx="6400799" cy="42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6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86486"/>
            <a:ext cx="10058400" cy="20214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Defensive strategy (man-to-man vs. zone)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Account for individual players’ skill levels</a:t>
            </a:r>
          </a:p>
        </p:txBody>
      </p:sp>
    </p:spTree>
    <p:extLst>
      <p:ext uri="{BB962C8B-B14F-4D97-AF65-F5344CB8AC3E}">
        <p14:creationId xmlns:p14="http://schemas.microsoft.com/office/powerpoint/2010/main" val="3915002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Spatial/temporal aspects</a:t>
            </a:r>
          </a:p>
        </p:txBody>
      </p:sp>
      <p:pic>
        <p:nvPicPr>
          <p:cNvPr id="7170" name="Picture 2" descr="http://www.sporttechie.com/wp-content/uploads/2016/01/130913094124-20130913-stats-2-00000124.1200x6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55" y="2003298"/>
            <a:ext cx="7410450" cy="41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5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Basketball Analytics</a:t>
            </a:r>
          </a:p>
        </p:txBody>
      </p:sp>
      <p:pic>
        <p:nvPicPr>
          <p:cNvPr id="4098" name="Picture 2" descr="https://images-na.ssl-images-amazon.com/images/I/51KkoapPY2L._SX33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14537"/>
            <a:ext cx="2666956" cy="39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AkPEVVtWcPc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89" y="2086801"/>
            <a:ext cx="6784391" cy="38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43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Developed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2106"/>
            <a:ext cx="10058400" cy="432940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Infrastructure for working with data of this magnitude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JSON files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Working in the termin</a:t>
            </a:r>
            <a:r>
              <a:rPr lang="en-US" sz="2800" dirty="0"/>
              <a:t>al, vim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err="1"/>
              <a:t>Slurm</a:t>
            </a:r>
            <a:r>
              <a:rPr lang="en-US" sz="2600" dirty="0"/>
              <a:t>/screens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Web scraping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Selector in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Quality assurance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/>
              <a:t>Situ</a:t>
            </a:r>
            <a:r>
              <a:rPr lang="en-US" sz="2800" dirty="0"/>
              <a:t>ations that led to inconsistencies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Identifying ways to check for correctness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37927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Can the tracking data be used to provide insight on a deeper level?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What factors are important in influencing whether an NBA player will make a shot?</a:t>
            </a:r>
          </a:p>
        </p:txBody>
      </p:sp>
    </p:spTree>
    <p:extLst>
      <p:ext uri="{BB962C8B-B14F-4D97-AF65-F5344CB8AC3E}">
        <p14:creationId xmlns:p14="http://schemas.microsoft.com/office/powerpoint/2010/main" val="388861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Roadmap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559837" y="2615058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Moments Data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59837" y="3940625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ESPN Data</a:t>
            </a:r>
          </a:p>
        </p:txBody>
      </p:sp>
      <p:cxnSp>
        <p:nvCxnSpPr>
          <p:cNvPr id="9" name="Straight Arrow Connector 8"/>
          <p:cNvCxnSpPr>
            <a:cxnSpLocks/>
            <a:stCxn id="4" idx="3"/>
            <a:endCxn id="13" idx="1"/>
          </p:cNvCxnSpPr>
          <p:nvPr/>
        </p:nvCxnSpPr>
        <p:spPr>
          <a:xfrm>
            <a:off x="1996751" y="3062928"/>
            <a:ext cx="1010816" cy="653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3" idx="1"/>
          </p:cNvCxnSpPr>
          <p:nvPr/>
        </p:nvCxnSpPr>
        <p:spPr>
          <a:xfrm flipV="1">
            <a:off x="1996751" y="3716691"/>
            <a:ext cx="1010816" cy="67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3007567" y="3268821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Filtered</a:t>
            </a:r>
          </a:p>
          <a:p>
            <a:pPr algn="ctr"/>
            <a:r>
              <a:rPr lang="en-US" dirty="0"/>
              <a:t>Moments Data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408023" y="3268820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</a:t>
            </a:r>
          </a:p>
          <a:p>
            <a:pPr algn="ctr"/>
            <a:r>
              <a:rPr lang="en-US" dirty="0"/>
              <a:t>Moments Data</a:t>
            </a:r>
          </a:p>
        </p:txBody>
      </p:sp>
      <p:cxnSp>
        <p:nvCxnSpPr>
          <p:cNvPr id="16" name="Straight Arrow Connector 15"/>
          <p:cNvCxnSpPr>
            <a:stCxn id="13" idx="3"/>
            <a:endCxn id="14" idx="1"/>
          </p:cNvCxnSpPr>
          <p:nvPr/>
        </p:nvCxnSpPr>
        <p:spPr>
          <a:xfrm flipV="1">
            <a:off x="4444481" y="3716690"/>
            <a:ext cx="963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7808479" y="3268819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Modeling Data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844937" y="3716687"/>
            <a:ext cx="963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/>
          <p:cNvSpPr/>
          <p:nvPr/>
        </p:nvSpPr>
        <p:spPr>
          <a:xfrm>
            <a:off x="10208935" y="3268819"/>
            <a:ext cx="1436914" cy="8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Classification Models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245393" y="3682467"/>
            <a:ext cx="963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1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 Tracking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53" y="2111116"/>
            <a:ext cx="7317854" cy="36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" y="2184192"/>
            <a:ext cx="10415643" cy="3406528"/>
          </a:xfrm>
        </p:spPr>
      </p:pic>
    </p:spTree>
    <p:extLst>
      <p:ext uri="{BB962C8B-B14F-4D97-AF65-F5344CB8AC3E}">
        <p14:creationId xmlns:p14="http://schemas.microsoft.com/office/powerpoint/2010/main" val="1841223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6659</TotalTime>
  <Words>1945</Words>
  <Application>Microsoft Office PowerPoint</Application>
  <PresentationFormat>Widescreen</PresentationFormat>
  <Paragraphs>329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Retrospect</vt:lpstr>
      <vt:lpstr>An Analysis of NBA Spatio-Temporal Data</vt:lpstr>
      <vt:lpstr>INTRODUCTION</vt:lpstr>
      <vt:lpstr>Challenge of Basketball Analytics</vt:lpstr>
      <vt:lpstr>Development of Basketball Analytics</vt:lpstr>
      <vt:lpstr>Research Questions </vt:lpstr>
      <vt:lpstr>Project Roadmap</vt:lpstr>
      <vt:lpstr>DATA SOURCES</vt:lpstr>
      <vt:lpstr>NBA Tracking Data</vt:lpstr>
      <vt:lpstr>Moments Data</vt:lpstr>
      <vt:lpstr>ESPN Play by Play </vt:lpstr>
      <vt:lpstr>Data Issues</vt:lpstr>
      <vt:lpstr>Data Issues</vt:lpstr>
      <vt:lpstr>FEATURE GENERATION</vt:lpstr>
      <vt:lpstr>Modeling Variables</vt:lpstr>
      <vt:lpstr>Distance to the nearest defender (teammate)</vt:lpstr>
      <vt:lpstr>Angle between shooter and closest defender (teammate)</vt:lpstr>
      <vt:lpstr>Side of defender (teammate)</vt:lpstr>
      <vt:lpstr>Number of close defenders (teammates)</vt:lpstr>
      <vt:lpstr>Distance from the basket</vt:lpstr>
      <vt:lpstr>Court zone</vt:lpstr>
      <vt:lpstr>Distance traveled</vt:lpstr>
      <vt:lpstr>Shooter velocity</vt:lpstr>
      <vt:lpstr>Changes in acceleration</vt:lpstr>
      <vt:lpstr>Game clock, shot clock</vt:lpstr>
      <vt:lpstr>Quarter</vt:lpstr>
      <vt:lpstr>Number of possessions</vt:lpstr>
      <vt:lpstr>Other Shot</vt:lpstr>
      <vt:lpstr>Shot Summary</vt:lpstr>
      <vt:lpstr>MODELING</vt:lpstr>
      <vt:lpstr>Modeling Data</vt:lpstr>
      <vt:lpstr>Test Data</vt:lpstr>
      <vt:lpstr>Penalized Logistic Regression</vt:lpstr>
      <vt:lpstr>Decision Tree</vt:lpstr>
      <vt:lpstr>Random Forests</vt:lpstr>
      <vt:lpstr>Support Vector Machine</vt:lpstr>
      <vt:lpstr>CONCLUSION AND FUTURE WORK</vt:lpstr>
      <vt:lpstr>Models were unsuccessful</vt:lpstr>
      <vt:lpstr>Additional Features</vt:lpstr>
      <vt:lpstr>Spatial/temporal aspects</vt:lpstr>
      <vt:lpstr>Skills Developed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NB Spatio-Temporal Data</dc:title>
  <dc:creator>Megan Robertson</dc:creator>
  <cp:lastModifiedBy>Megan Robertson</cp:lastModifiedBy>
  <cp:revision>124</cp:revision>
  <cp:lastPrinted>2017-03-21T20:25:49Z</cp:lastPrinted>
  <dcterms:created xsi:type="dcterms:W3CDTF">2017-03-20T19:21:28Z</dcterms:created>
  <dcterms:modified xsi:type="dcterms:W3CDTF">2017-03-28T18:05:02Z</dcterms:modified>
</cp:coreProperties>
</file>